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2-L03-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Why Pandemics Go Exponential</a:t>
            </a:r>
          </a:p>
          <a:p>
            <a:pPr algn="ctr">
              <a:defRPr sz="1500" i="1">
                <a:solidFill>
                  <a:srgbClr val="1A1A2E"/>
                </a:solidFill>
              </a:defRPr>
            </a:pPr>
            <a:r>
              <a:t>The Math Behind How One Infection Becomes a Global Crisis</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HS-LS2-6, HS-ETS1-4</a:t>
            </a:r>
          </a:p>
          <a:p>
            <a:pPr algn="r">
              <a:defRPr sz="1200">
                <a:solidFill>
                  <a:srgbClr val="1A1A2E"/>
                </a:solidFill>
              </a:defRPr>
            </a:pPr>
            <a:r>
              <a:t>9th Grade — Level 2: Advanced</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Model SIR (Susceptible-Infected-Recovered) disease dynamics using a coupled compartment system</a:t>
            </a:r>
          </a:p>
          <a:p>
            <a:pPr>
              <a:spcBef>
                <a:spcPts val="800"/>
              </a:spcBef>
              <a:defRPr sz="1600">
                <a:solidFill>
                  <a:srgbClr val="1A1A2E"/>
                </a:solidFill>
              </a:defRPr>
            </a:pPr>
            <a:r>
              <a:t>  *  Explain how contact rate and transmission rate drive exponential growth in the early stages of an outbreak</a:t>
            </a:r>
          </a:p>
          <a:p>
            <a:pPr>
              <a:spcBef>
                <a:spcPts val="800"/>
              </a:spcBef>
              <a:defRPr sz="1600">
                <a:solidFill>
                  <a:srgbClr val="1A1A2E"/>
                </a:solidFill>
              </a:defRPr>
            </a:pPr>
            <a:r>
              <a:t>  *  Analyze how interventions (vaccination, quarantine) create balancing feedback that counteracts exponential spread</a:t>
            </a:r>
          </a:p>
          <a:p>
            <a:pPr>
              <a:spcBef>
                <a:spcPts val="800"/>
              </a:spcBef>
              <a:defRPr sz="1600">
                <a:solidFill>
                  <a:srgbClr val="1A1A2E"/>
                </a:solidFill>
              </a:defRPr>
            </a:pPr>
            <a:r>
              <a:t>  *  Predict the effects of different intervention timing on total infections and peak hospital burden</a:t>
            </a:r>
          </a:p>
          <a:p>
            <a:pPr>
              <a:spcBef>
                <a:spcPts val="800"/>
              </a:spcBef>
              <a:defRPr sz="1600">
                <a:solidFill>
                  <a:srgbClr val="1A1A2E"/>
                </a:solidFill>
              </a:defRPr>
            </a:pPr>
            <a:r>
              <a:t>  *  Evaluate the trade-offs between early aggressive intervention and delayed response</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SIR Model</a:t>
            </a:r>
          </a:p>
          <a:p>
            <a:pPr>
              <a:defRPr sz="1300" i="1">
                <a:solidFill>
                  <a:srgbClr val="1A1A2E"/>
                </a:solidFill>
              </a:defRPr>
            </a:pPr>
            <a:r>
              <a:t>     A compartmental model dividing a population into Susceptible, Infected, and Recovered groups — individuals flow between compartments based on transmission and recovery rates</a:t>
            </a:r>
          </a:p>
          <a:p>
            <a:pPr>
              <a:spcBef>
                <a:spcPts val="800"/>
              </a:spcBef>
              <a:defRPr sz="1500" b="1">
                <a:solidFill>
                  <a:srgbClr val="0D1B2A"/>
                </a:solidFill>
              </a:defRPr>
            </a:pPr>
            <a:r>
              <a:t>  R-naught (R₀)</a:t>
            </a:r>
          </a:p>
          <a:p>
            <a:pPr>
              <a:defRPr sz="1300" i="1">
                <a:solidFill>
                  <a:srgbClr val="1A1A2E"/>
                </a:solidFill>
              </a:defRPr>
            </a:pPr>
            <a:r>
              <a:t>     The basic reproduction number — the average number of new infections caused by one infected person in a fully susceptible population. If R₀ &gt; 1, the epidemic grows; if R₀ &lt; 1, it shrinks</a:t>
            </a:r>
          </a:p>
          <a:p>
            <a:pPr>
              <a:spcBef>
                <a:spcPts val="800"/>
              </a:spcBef>
              <a:defRPr sz="1500" b="1">
                <a:solidFill>
                  <a:srgbClr val="0D1B2A"/>
                </a:solidFill>
              </a:defRPr>
            </a:pPr>
            <a:r>
              <a:t>  Exponential Growth</a:t>
            </a:r>
          </a:p>
          <a:p>
            <a:pPr>
              <a:defRPr sz="1300" i="1">
                <a:solidFill>
                  <a:srgbClr val="1A1A2E"/>
                </a:solidFill>
              </a:defRPr>
            </a:pPr>
            <a:r>
              <a:t>     Growth where the rate of increase is proportional to the current amount — the larger the infected population, the faster it grows, creating a J-shaped curve</a:t>
            </a:r>
          </a:p>
          <a:p>
            <a:pPr>
              <a:spcBef>
                <a:spcPts val="800"/>
              </a:spcBef>
              <a:defRPr sz="1500" b="1">
                <a:solidFill>
                  <a:srgbClr val="0D1B2A"/>
                </a:solidFill>
              </a:defRPr>
            </a:pPr>
            <a:r>
              <a:t>  Herd Immunity Threshold</a:t>
            </a:r>
          </a:p>
          <a:p>
            <a:pPr>
              <a:defRPr sz="1300" i="1">
                <a:solidFill>
                  <a:srgbClr val="1A1A2E"/>
                </a:solidFill>
              </a:defRPr>
            </a:pPr>
            <a:r>
              <a:t>     The proportion of the population that must be immune to stop sustained transmission — calculated as 1 - (1/R₀)</a:t>
            </a:r>
          </a:p>
          <a:p>
            <a:pPr>
              <a:spcBef>
                <a:spcPts val="800"/>
              </a:spcBef>
              <a:defRPr sz="1500" b="1">
                <a:solidFill>
                  <a:srgbClr val="0D1B2A"/>
                </a:solidFill>
              </a:defRPr>
            </a:pPr>
            <a:r>
              <a:t>  Flattening the Curve</a:t>
            </a:r>
          </a:p>
          <a:p>
            <a:pPr>
              <a:defRPr sz="1300" i="1">
                <a:solidFill>
                  <a:srgbClr val="1A1A2E"/>
                </a:solidFill>
              </a:defRPr>
            </a:pPr>
            <a:r>
              <a:t>     Interventions that reduce R₀ below 1, slowing the rate of new infections so healthcare systems are not overwhelmed</a:t>
            </a:r>
          </a:p>
          <a:p>
            <a:pPr>
              <a:spcBef>
                <a:spcPts val="800"/>
              </a:spcBef>
              <a:defRPr sz="1500" b="1">
                <a:solidFill>
                  <a:srgbClr val="0D1B2A"/>
                </a:solidFill>
              </a:defRPr>
            </a:pPr>
            <a:r>
              <a:t>  Coupled Compartments</a:t>
            </a:r>
          </a:p>
          <a:p>
            <a:pPr>
              <a:defRPr sz="1300" i="1">
                <a:solidFill>
                  <a:srgbClr val="1A1A2E"/>
                </a:solidFill>
              </a:defRPr>
            </a:pPr>
            <a:r>
              <a:t>     A model structure where populations in different 'compartments' (S, I, R) are linked by flows that depend on the state of multiple compartments simultaneously</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How does one person's infection become a global pandemic in weeks?</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The Math Behind How One Infection Becomes a Global Crisis. Today we'll build a MODEL to discover the answer!</a:t>
            </a:r>
          </a:p>
        </p:txBody>
      </p:sp>
      <p:pic>
        <p:nvPicPr>
          <p:cNvPr id="8" name="Picture 7" descr="G09L2-L03-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2-L03-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Susceptible Population</a:t>
            </a:r>
          </a:p>
          <a:p>
            <a:pPr>
              <a:spcBef>
                <a:spcPts val="600"/>
              </a:spcBef>
              <a:defRPr sz="1600"/>
            </a:pPr>
            <a:r>
              <a:t>     *  Infected Population</a:t>
            </a:r>
          </a:p>
          <a:p>
            <a:pPr>
              <a:spcBef>
                <a:spcPts val="600"/>
              </a:spcBef>
              <a:defRPr sz="1600"/>
            </a:pPr>
            <a:r>
              <a:t>     *  Recovered Population</a:t>
            </a:r>
          </a:p>
          <a:p>
            <a:pPr>
              <a:spcBef>
                <a:spcPts val="600"/>
              </a:spcBef>
              <a:defRPr sz="1600"/>
            </a:pPr>
            <a:r>
              <a:t>     *  Contact Rate</a:t>
            </a:r>
          </a:p>
          <a:p>
            <a:pPr>
              <a:spcBef>
                <a:spcPts val="600"/>
              </a:spcBef>
              <a:defRPr sz="1600"/>
            </a:pPr>
            <a:r>
              <a:t>     *  Transmission Rate</a:t>
            </a:r>
          </a:p>
          <a:p>
            <a:pPr>
              <a:spcBef>
                <a:spcPts val="600"/>
              </a:spcBef>
              <a:defRPr sz="1600"/>
            </a:pPr>
            <a:r>
              <a:t>     *  Vaccination Rate</a:t>
            </a:r>
          </a:p>
          <a:p>
            <a:pPr>
              <a:spcBef>
                <a:spcPts val="600"/>
              </a:spcBef>
              <a:defRPr sz="1600"/>
            </a:pPr>
            <a:r>
              <a:t>     *  Quarantine Effectiveness</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2-L03-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In the early stages of a pandemic, every infected person contacts many susceptible people. But as more people get infected and recover, there are fewer susceptible people to infect. How does this natural depletion of the susceptible population create a balancing feedback loop — and why isn't that enough to prevent catastrophe?</a:t>
            </a:r>
          </a:p>
        </p:txBody>
      </p:sp>
      <p:pic>
        <p:nvPicPr>
          <p:cNvPr id="8" name="Picture 7" descr="G09L2-L03-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Uncontrolled Spread</a:t>
            </a:r>
          </a:p>
          <a:p>
            <a:pPr>
              <a:defRPr sz="1400"/>
            </a:pPr>
            <a:r>
              <a:t>     Set Contact Rate high, Vaccination Rate to zero, Quarantine Effectiveness to zero — observe the classic epidemic curve</a:t>
            </a:r>
          </a:p>
          <a:p>
            <a:pPr>
              <a:spcBef>
                <a:spcPts val="1200"/>
              </a:spcBef>
              <a:defRPr sz="1600" b="1"/>
            </a:pPr>
            <a:r>
              <a:t>Early Quarantine</a:t>
            </a:r>
          </a:p>
          <a:p>
            <a:pPr>
              <a:defRPr sz="1400"/>
            </a:pPr>
            <a:r>
              <a:t>     Implement high Quarantine Effectiveness when Infected Population reaches 1% — observe the impact on peak infections</a:t>
            </a:r>
          </a:p>
          <a:p>
            <a:pPr>
              <a:spcBef>
                <a:spcPts val="1200"/>
              </a:spcBef>
              <a:defRPr sz="1600" b="1"/>
            </a:pPr>
            <a:r>
              <a:t>Late Quarantine</a:t>
            </a:r>
          </a:p>
          <a:p>
            <a:pPr>
              <a:defRPr sz="1400"/>
            </a:pPr>
            <a:r>
              <a:t>     Implement the same Quarantine Effectiveness when Infected Population reaches 10% — compare with early intervention</a:t>
            </a:r>
          </a:p>
          <a:p>
            <a:pPr>
              <a:spcBef>
                <a:spcPts val="1200"/>
              </a:spcBef>
              <a:defRPr sz="1600" b="1"/>
            </a:pPr>
            <a:r>
              <a:t>Vaccination Campaign</a:t>
            </a:r>
          </a:p>
          <a:p>
            <a:pPr>
              <a:defRPr sz="1400"/>
            </a:pPr>
            <a:r>
              <a:t>     Set Vaccination Rate to moderate levels throughout the simulation — observe how it changes the epidemic trajectory</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Pandemics grow exponentially because every infected person creates multiple new infections — each of whom creates multiple more</a:t>
            </a:r>
          </a:p>
          <a:p>
            <a:pPr>
              <a:spcBef>
                <a:spcPts val="1000"/>
              </a:spcBef>
              <a:defRPr sz="1500">
                <a:solidFill>
                  <a:srgbClr val="1A1A2E"/>
                </a:solidFill>
              </a:defRPr>
            </a:pPr>
            <a:r>
              <a:t>  *  The SIR model shows that epidemics naturally peak and decline as the susceptible population is depleted, but the damage before the peak can be catastrophic</a:t>
            </a:r>
          </a:p>
          <a:p>
            <a:pPr>
              <a:spcBef>
                <a:spcPts val="1000"/>
              </a:spcBef>
              <a:defRPr sz="1500">
                <a:solidFill>
                  <a:srgbClr val="1A1A2E"/>
                </a:solidFill>
              </a:defRPr>
            </a:pPr>
            <a:r>
              <a:t>  *  Timing of intervention matters enormously: the same quarantine implemented at 1% vs. 10% infection can reduce total infections by 50% or more</a:t>
            </a:r>
          </a:p>
          <a:p>
            <a:pPr>
              <a:spcBef>
                <a:spcPts val="1000"/>
              </a:spcBef>
              <a:defRPr sz="1500">
                <a:solidFill>
                  <a:srgbClr val="1A1A2E"/>
                </a:solidFill>
              </a:defRPr>
            </a:pPr>
            <a:r>
              <a:t>  *  Vaccination creates a shortcut from Susceptible to Recovered, building immunity without the disease — reducing both the peak and total infections</a:t>
            </a:r>
          </a:p>
          <a:p>
            <a:pPr>
              <a:spcBef>
                <a:spcPts val="1000"/>
              </a:spcBef>
              <a:defRPr sz="1500">
                <a:solidFill>
                  <a:srgbClr val="1A1A2E"/>
                </a:solidFill>
              </a:defRPr>
            </a:pPr>
            <a:r>
              <a:t>  *  R₀ determines epidemic dynamics: above 1, the epidemic grows; below 1, it shrinks. Every intervention aims to push R₀ below 1</a:t>
            </a:r>
          </a:p>
          <a:p>
            <a:pPr>
              <a:spcBef>
                <a:spcPts val="1000"/>
              </a:spcBef>
              <a:defRPr sz="1500">
                <a:solidFill>
                  <a:srgbClr val="1A1A2E"/>
                </a:solidFill>
              </a:defRPr>
            </a:pPr>
            <a:r>
              <a:t>  *  The three compartments (S, I, R) are coupled — changes in one directly affect the flows to and from the others</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One infection becomes a pandemic through exponential growth: if each infected person infects 2-3 others (R₀ of 2-3), one case becomes 3, then 9, then 27, then 81. Within 20 generations of transmission (which can take just weeks), millions are infected. The SIR model shows this happens because the Susceptible population is large and the transmission chain grows proportionally. Interventions work by reducing R₀ below 1 — through quarantine (reducing contact rate), vaccination (reducing susceptible population), or both. The critical insight is that timing matters enormously: early intervention prevents far more infections than the same intervention applied later.</a:t>
            </a:r>
          </a:p>
        </p:txBody>
      </p:sp>
      <p:pic>
        <p:nvPicPr>
          <p:cNvPr id="8" name="Picture 7" descr="G09L2-L03-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Pandemic Response Decision Tool</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Using your SIR model data, design a decision support tool that helps public health officials determine WHEN and HOW AGGRESSIVELY to implement interventions during an outbreak, showing the cost of delayed action.</a:t>
            </a:r>
          </a:p>
          <a:p>
            <a:br/>
            <a:pPr>
              <a:spcBef>
                <a:spcPts val="1000"/>
              </a:spcBef>
              <a:defRPr sz="1600" b="1">
                <a:solidFill>
                  <a:srgbClr val="1A4780"/>
                </a:solidFill>
              </a:defRPr>
            </a:pPr>
            <a:r>
              <a:t>The Challenge:</a:t>
            </a:r>
          </a:p>
          <a:p>
            <a:pPr>
              <a:defRPr sz="1400"/>
            </a:pPr>
            <a:r>
              <a:t>A county health department needs a tool that shows, in real time, where they are on the epidemic curve and what different intervention strategies would achieve. Your team will build this tool using your model data, emphasizing the critical importance of intervention timing.</a:t>
            </a:r>
          </a:p>
          <a:p>
            <a:br/>
            <a:pPr>
              <a:spcBef>
                <a:spcPts val="1000"/>
              </a:spcBef>
              <a:defRPr sz="1600" b="1">
                <a:solidFill>
                  <a:srgbClr val="1A4780"/>
                </a:solidFill>
              </a:defRPr>
            </a:pPr>
            <a:r>
              <a:t>Think Like an Engineer:</a:t>
            </a:r>
          </a:p>
          <a:p>
            <a:pPr>
              <a:spcBef>
                <a:spcPts val="400"/>
              </a:spcBef>
              <a:defRPr sz="1300"/>
            </a:pPr>
            <a:r>
              <a:t>     *  What is the single most important metric a health official needs to see during an outbreak?</a:t>
            </a:r>
          </a:p>
          <a:p>
            <a:pPr>
              <a:spcBef>
                <a:spcPts val="400"/>
              </a:spcBef>
              <a:defRPr sz="1300"/>
            </a:pPr>
            <a:r>
              <a:t>     *  How can your tool show the 'cost of waiting' — the difference between acting now vs. acting later?</a:t>
            </a:r>
          </a:p>
          <a:p>
            <a:pPr>
              <a:spcBef>
                <a:spcPts val="400"/>
              </a:spcBef>
              <a:defRPr sz="1300"/>
            </a:pPr>
            <a:r>
              <a:t>     *  What trade-offs must health officials consider when deciding intervention timing and intensity?</a:t>
            </a:r>
          </a:p>
        </p:txBody>
      </p:sp>
      <p:pic>
        <p:nvPicPr>
          <p:cNvPr id="7" name="Picture 6" descr="G09L2-L03-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Epidemiologists and Public Health Modelers study disease transmission patterns and design intervention strategies. They work at the CDC, WHO, state health departments, and academic research centers, earning $75,000–$150,000/year. During the COVID-19 pandemic, their models directly informed decisions affecting billions of people.</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